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1" r:id="rId6"/>
    <p:sldId id="260" r:id="rId7"/>
    <p:sldId id="267" r:id="rId8"/>
    <p:sldId id="270" r:id="rId9"/>
    <p:sldId id="262" r:id="rId10"/>
    <p:sldId id="263" r:id="rId11"/>
    <p:sldId id="264" r:id="rId12"/>
    <p:sldId id="269" r:id="rId13"/>
    <p:sldId id="266" r:id="rId14"/>
    <p:sldId id="268" r:id="rId15"/>
    <p:sldId id="271" r:id="rId16"/>
    <p:sldId id="272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33"/>
    <a:srgbClr val="242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16" autoAdjust="0"/>
    <p:restoredTop sz="88098" autoAdjust="0"/>
  </p:normalViewPr>
  <p:slideViewPr>
    <p:cSldViewPr snapToGrid="0">
      <p:cViewPr>
        <p:scale>
          <a:sx n="66" d="100"/>
          <a:sy n="66" d="100"/>
        </p:scale>
        <p:origin x="6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1D71EFB-A6BF-4F06-86A8-4C376831C8E5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B9CE27A-2288-45C0-BA94-49AE7B7008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43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e-IL" dirty="0"/>
              <a:t>בשנים האחרונות מחשבים משתלבים כחלק אינטגרלי מהתהליך האומנותי: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Digital art</a:t>
            </a:r>
            <a:endParaRPr lang="he-IL" dirty="0"/>
          </a:p>
          <a:p>
            <a:pPr marL="628650" lvl="1" indent="-171450">
              <a:buFontTx/>
              <a:buChar char="-"/>
            </a:pPr>
            <a:r>
              <a:rPr lang="en-US" dirty="0"/>
              <a:t>Computer-aided art</a:t>
            </a:r>
            <a:endParaRPr lang="he-IL" dirty="0"/>
          </a:p>
          <a:p>
            <a:pPr marL="628650" lvl="1" indent="-171450">
              <a:buFontTx/>
              <a:buChar char="-"/>
            </a:pPr>
            <a:r>
              <a:rPr lang="en-US" dirty="0"/>
              <a:t>AI generated art</a:t>
            </a:r>
            <a:endParaRPr lang="he-IL" dirty="0"/>
          </a:p>
          <a:p>
            <a:pPr marL="628650" lvl="1" indent="-171450">
              <a:buFontTx/>
              <a:buChar char="-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566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ההשראה לפרויקט – </a:t>
            </a:r>
            <a:r>
              <a:rPr lang="he-IL" dirty="0" err="1"/>
              <a:t>פטרוס</a:t>
            </a:r>
            <a:r>
              <a:rPr lang="he-IL" dirty="0"/>
              <a:t> </a:t>
            </a:r>
            <a:r>
              <a:rPr lang="he-IL" dirty="0" err="1"/>
              <a:t>ורליס</a:t>
            </a:r>
            <a:r>
              <a:rPr lang="he-IL" dirty="0"/>
              <a:t> (לא פרסם את האלגוריתם שלו)</a:t>
            </a:r>
          </a:p>
          <a:p>
            <a:r>
              <a:rPr lang="he-IL" dirty="0"/>
              <a:t>להסביר מה קורה בגיף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089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המשימה מסובכת:</a:t>
            </a:r>
          </a:p>
          <a:p>
            <a:pPr marL="171450" indent="-171450">
              <a:buFontTx/>
              <a:buChar char="-"/>
            </a:pPr>
            <a:r>
              <a:rPr lang="he-IL" dirty="0"/>
              <a:t>דורש תכנון שלא בטוח שבן אדם יכול לבצע לבד</a:t>
            </a:r>
          </a:p>
          <a:p>
            <a:pPr marL="171450" indent="-171450">
              <a:buFontTx/>
              <a:buChar char="-"/>
            </a:pPr>
            <a:r>
              <a:rPr lang="he-IL" dirty="0"/>
              <a:t>קל לטעות בחוט שמעבירים ולפגוע באיכות התמונה</a:t>
            </a:r>
          </a:p>
          <a:p>
            <a:pPr marL="0" indent="0">
              <a:buFontTx/>
              <a:buNone/>
            </a:pPr>
            <a:r>
              <a:rPr lang="he-IL" dirty="0"/>
              <a:t>הפתרון המתבקש – אוטומציה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029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בהינתן תמונה ומסגרת מסמרים קמורה כלשהן, צור שערוך של התמונה על ידי סדרת חוטים המשכית העוברים דרך מסדרת המסמרים.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299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מה זה </a:t>
            </a:r>
            <a:r>
              <a:rPr lang="en-US" dirty="0"/>
              <a:t>strand</a:t>
            </a:r>
            <a:r>
              <a:rPr lang="he-IL" dirty="0"/>
              <a:t>? מודל של חוט, בפועל קבוצת הפיקסלים היושבת על המיתר המחבר שני מסמרים בתמונת המסגרת.</a:t>
            </a:r>
          </a:p>
          <a:p>
            <a:r>
              <a:rPr lang="he-IL" dirty="0"/>
              <a:t>מטרת האלגוריתם: למצוא סדרת חוטים שמשערכת את התמונה</a:t>
            </a:r>
          </a:p>
          <a:p>
            <a:r>
              <a:rPr lang="he-IL" dirty="0"/>
              <a:t>איך? שימוש בו זמנית בתמונה ובקנבס, אלגוריתם חמדני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94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הכלל החמדני – כל </a:t>
            </a:r>
            <a:r>
              <a:rPr lang="he-IL" dirty="0" err="1"/>
              <a:t>איטרציה</a:t>
            </a:r>
            <a:r>
              <a:rPr lang="he-IL" dirty="0"/>
              <a:t> בוחרים את </a:t>
            </a:r>
            <a:r>
              <a:rPr lang="he-IL" dirty="0" err="1"/>
              <a:t>הסטרנד</a:t>
            </a:r>
            <a:r>
              <a:rPr lang="he-IL" dirty="0"/>
              <a:t> עם הערך הממוצע הנמוך ביותר שיוצא מהמסמר הנוכחי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704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כל חץ מייצג </a:t>
            </a:r>
            <a:r>
              <a:rPr lang="he-IL" dirty="0" err="1"/>
              <a:t>סטרנד</a:t>
            </a:r>
            <a:r>
              <a:rPr lang="he-IL" dirty="0"/>
              <a:t> אחד בתמונה והצבע שלו מייצג את ערך הפיקסל הממוצע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9483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מה זה אלפא וטי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27A-2288-45C0-BA94-49AE7B7008A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610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F083D8-7A8C-B203-D09F-8807AC475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B216787-836C-4B8C-4B33-E1BA9067B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E0B8062-AC1A-B795-D7E2-F6C126DE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29D8BB7-95B3-42FF-1219-90F1834E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1875A6E-23FC-FFC5-4EBA-D4F5A9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89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448BC1-F4EB-3911-4085-16A80C0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6ED8B51-3C51-6585-B044-96E274C47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F82D8F6-0BFD-D368-A089-B505D8ED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7B67E92-6818-4ED0-AE81-3E8776E3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CE6293-9BC5-D0E3-2DAA-BB032A13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737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4445D77-A26D-2A37-CC7A-49EE9D18B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72F91D5-2A96-DD26-BA8A-25DEB3AE4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BC51960-47B9-DFB7-069E-8B32156E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FB489BC-A52B-1727-5958-54A129BB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2D99110-4BC5-A291-704A-EA81A46A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117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579C68-6450-3DDD-5789-892E1926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27EDDB-CEE4-5615-E7FB-1D2F2AA72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CFFFC9D-4DDC-65EB-F940-35ED7C0B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3B9AC17-689C-80AE-60C1-FB683619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94EFE9F-75B5-5D09-1CFD-87712437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139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E7030C-C42B-AA53-30F6-5CA65FF5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6FE46D6-D6CE-7231-D8F9-CEBCE67F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99B7B4D-1D19-6BB9-D299-1E6364F9F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05472E1-BF1B-DA18-CB8A-F9F4763A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09658E6-215E-DFF3-CBC5-00B1F36A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802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8CD930-F4B5-44E4-D441-A4C0285B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C44F8F-C5DE-948F-40AB-1E7E90BD8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A9F4802-976E-B43D-E3E3-84E0E33A7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6D5DDAB-107E-6B5C-743F-0833C9DC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2FBD23-F0E6-1D96-79FA-0B6ED417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5DECDB2-49A6-29E2-F653-E2620C36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762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AF8877-E05E-60A3-57B0-89152276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C896EB-81BC-9CF8-6E2F-AD02C04FE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65D8A45-F1C0-4245-982D-9039FB11C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3253FE2-8D48-D5EF-6EC6-B9DEFF8CD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B450285-D10E-082E-6FF2-84A790A0B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4BAFD81-9F09-EF2A-2BFE-3727CF56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87ACC6F-1066-0F17-A523-2CFD2287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311E9F9-7032-0833-5587-0380D014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975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457B6B-ED52-C156-DB04-DC25D323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1DFB2CA-6654-960F-8B80-7A13B4E5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2925C1E-9025-8357-76C6-81CC2303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57C8939-8496-09FB-E320-43E9E458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49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7C023951-4208-CD78-EA09-A7BB9B294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6C7FD30-F8A9-1551-7F60-5D19BB74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10C11B8-32ED-D6CA-E0AF-DAC76776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091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754AEB-3022-75C2-5835-F9201555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C680F3-A458-3FB2-B86E-839416DE0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3A39031-AE3D-AC02-E31A-E7E7976F9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209EEEB-8E1C-6350-009D-A0E8BB35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C19BDFA-1EF5-25A6-9810-64FB97F0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C8AE4B7-6E71-1EA0-F5C3-8ADEF611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48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4140E2-6ECA-D31A-ADED-29C91BD4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20A3CBE-57B2-E133-C1E7-E66E4DEF3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08EF084-B9A7-571D-4442-C2F55777E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6653E42-A0BB-2D54-7BB5-4B330616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EA41E56-7881-172D-38AF-4DCE5CAA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4467F83-EB9A-965C-E160-BC692437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130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41345BC-EA9E-FFE8-52B5-307D5B4C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5120DCF-EC27-2005-A95C-E7C87CA8A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4C23804-2BAD-8F9E-DE6D-7D40AC9AD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4B1B3-4EF3-436D-B2C5-00F5CD01606F}" type="datetimeFigureOut">
              <a:rPr lang="he-IL" smtClean="0"/>
              <a:t>כ"ב/סיון/תשפ"ג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7854C23-FEAF-5FFF-18BA-4D7F428C3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C89EC5-B20B-D7DF-5B3B-CBEA480D4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25396-49B3-477A-BEF2-586A1324E3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78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50C004-0C89-7EA2-1300-23BA10993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Computational Art: </a:t>
            </a:r>
            <a:b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Robotic Picture Weaving</a:t>
            </a:r>
            <a:endParaRPr lang="he-IL" b="1" dirty="0">
              <a:latin typeface="Source Sans Pro" panose="020B050303040302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24C752E-5F7E-6A6C-59FE-703C68542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by Uri Ziv,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Idan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Halperin and Gur Elkin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2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2" descr="Mona Lisa - Wikipedia">
            <a:extLst>
              <a:ext uri="{FF2B5EF4-FFF2-40B4-BE49-F238E27FC236}">
                <a16:creationId xmlns:a16="http://schemas.microsoft.com/office/drawing/2014/main" id="{62F8414F-CA72-1BDE-9346-E1FF0B2B2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4" b="31765"/>
          <a:stretch/>
        </p:blipFill>
        <p:spPr bwMode="auto">
          <a:xfrm>
            <a:off x="756569" y="1872753"/>
            <a:ext cx="4857382" cy="43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 descr="תמונה שמכילה פני אדם, שרטוט, אשה, שחור ולבן&#10;&#10;התיאור נוצר באופן אוטומטי">
            <a:extLst>
              <a:ext uri="{FF2B5EF4-FFF2-40B4-BE49-F238E27FC236}">
                <a16:creationId xmlns:a16="http://schemas.microsoft.com/office/drawing/2014/main" id="{8C62C560-9E07-C701-F4E0-D9A36DF7C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12892" r="16110" b="11771"/>
          <a:stretch/>
        </p:blipFill>
        <p:spPr>
          <a:xfrm>
            <a:off x="7010554" y="2146492"/>
            <a:ext cx="4424877" cy="3825425"/>
          </a:xfrm>
          <a:prstGeom prst="rect">
            <a:avLst/>
          </a:prstGeom>
        </p:spPr>
      </p:pic>
      <p:sp>
        <p:nvSpPr>
          <p:cNvPr id="3" name="חץ: ימינה 2">
            <a:extLst>
              <a:ext uri="{FF2B5EF4-FFF2-40B4-BE49-F238E27FC236}">
                <a16:creationId xmlns:a16="http://schemas.microsoft.com/office/drawing/2014/main" id="{0848DE10-5695-3AB2-E65D-7DB69BF9CB5F}"/>
              </a:ext>
            </a:extLst>
          </p:cNvPr>
          <p:cNvSpPr/>
          <p:nvPr/>
        </p:nvSpPr>
        <p:spPr>
          <a:xfrm>
            <a:off x="5957377" y="3727659"/>
            <a:ext cx="837455" cy="663090"/>
          </a:xfrm>
          <a:prstGeom prst="rightArrow">
            <a:avLst/>
          </a:prstGeom>
          <a:solidFill>
            <a:srgbClr val="24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8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7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תמונה 5" descr="תמונה שמכילה יונק, זן כלב, חיית מחמד, חוטם&#10;&#10;התיאור נוצר באופן אוטומטי">
            <a:extLst>
              <a:ext uri="{FF2B5EF4-FFF2-40B4-BE49-F238E27FC236}">
                <a16:creationId xmlns:a16="http://schemas.microsoft.com/office/drawing/2014/main" id="{A0D68A98-53B6-5C22-6B53-870013283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r="13910"/>
          <a:stretch/>
        </p:blipFill>
        <p:spPr>
          <a:xfrm>
            <a:off x="838200" y="2287946"/>
            <a:ext cx="4171951" cy="3542516"/>
          </a:xfrm>
          <a:prstGeom prst="rect">
            <a:avLst/>
          </a:prstGeom>
        </p:spPr>
      </p:pic>
      <p:pic>
        <p:nvPicPr>
          <p:cNvPr id="8" name="תמונה 7" descr="תמונה שמכילה שרטוט, שחור ולבן&#10;&#10;התיאור נוצר באופן אוטומטי">
            <a:extLst>
              <a:ext uri="{FF2B5EF4-FFF2-40B4-BE49-F238E27FC236}">
                <a16:creationId xmlns:a16="http://schemas.microsoft.com/office/drawing/2014/main" id="{3F8D5B24-EF84-0FF8-2371-FB38CC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6" t="13075" r="20534" b="12338"/>
          <a:stretch/>
        </p:blipFill>
        <p:spPr>
          <a:xfrm>
            <a:off x="7483174" y="2324936"/>
            <a:ext cx="3568189" cy="3505526"/>
          </a:xfrm>
          <a:prstGeom prst="rect">
            <a:avLst/>
          </a:prstGeom>
        </p:spPr>
      </p:pic>
      <p:sp>
        <p:nvSpPr>
          <p:cNvPr id="4" name="חץ: ימינה 3">
            <a:extLst>
              <a:ext uri="{FF2B5EF4-FFF2-40B4-BE49-F238E27FC236}">
                <a16:creationId xmlns:a16="http://schemas.microsoft.com/office/drawing/2014/main" id="{7C870367-0F8E-65CF-08C0-596EB732D858}"/>
              </a:ext>
            </a:extLst>
          </p:cNvPr>
          <p:cNvSpPr/>
          <p:nvPr/>
        </p:nvSpPr>
        <p:spPr>
          <a:xfrm>
            <a:off x="5827935" y="3727659"/>
            <a:ext cx="837455" cy="663090"/>
          </a:xfrm>
          <a:prstGeom prst="rightArrow">
            <a:avLst/>
          </a:prstGeom>
          <a:solidFill>
            <a:srgbClr val="24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8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40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myvid">
            <a:hlinkClick r:id="" action="ppaction://media"/>
            <a:extLst>
              <a:ext uri="{FF2B5EF4-FFF2-40B4-BE49-F238E27FC236}">
                <a16:creationId xmlns:a16="http://schemas.microsoft.com/office/drawing/2014/main" id="{FE6350DD-117E-099F-A5FC-3E2F6B21E5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4000" y="1806575"/>
            <a:ext cx="518400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8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Robotic Implementation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תמונה 3" descr="תמונה שמכילה טקסט, כלי, מכונה, כחול&#10;&#10;התיאור נוצר באופן אוטומטי">
            <a:extLst>
              <a:ext uri="{FF2B5EF4-FFF2-40B4-BE49-F238E27FC236}">
                <a16:creationId xmlns:a16="http://schemas.microsoft.com/office/drawing/2014/main" id="{80B2AE04-6AAD-BEE8-8B10-A9FCB097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" r="1388"/>
          <a:stretch/>
        </p:blipFill>
        <p:spPr>
          <a:xfrm>
            <a:off x="1119113" y="1916670"/>
            <a:ext cx="5596368" cy="432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תמונה 4" descr="תמונה שמכילה כתב יד, טקסט, צעצוע, רובוט&#10;&#10;התיאור נוצר באופן אוטומטי">
            <a:extLst>
              <a:ext uri="{FF2B5EF4-FFF2-40B4-BE49-F238E27FC236}">
                <a16:creationId xmlns:a16="http://schemas.microsoft.com/office/drawing/2014/main" id="{DE9A3777-5510-E3C0-8BDB-C7CB73301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t="6551" r="4428"/>
          <a:stretch/>
        </p:blipFill>
        <p:spPr>
          <a:xfrm>
            <a:off x="7993791" y="1916670"/>
            <a:ext cx="3079096" cy="432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542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Robotic Implementation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id="{72EBE1A4-EA1F-769D-9FD2-3EF315A02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6659" y="1391054"/>
            <a:ext cx="5818682" cy="4848902"/>
          </a:xfrm>
          <a:prstGeom prst="rect">
            <a:avLst/>
          </a:prstGeom>
        </p:spPr>
      </p:pic>
      <p:pic>
        <p:nvPicPr>
          <p:cNvPr id="3" name="robot_video">
            <a:hlinkClick r:id="" action="ppaction://media"/>
            <a:extLst>
              <a:ext uri="{FF2B5EF4-FFF2-40B4-BE49-F238E27FC236}">
                <a16:creationId xmlns:a16="http://schemas.microsoft.com/office/drawing/2014/main" id="{319C6066-4241-8F07-C086-DE95A99528C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160" end="66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6000" y="1919956"/>
            <a:ext cx="7680000" cy="432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4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Interesting Discoveries and Future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7CC8694-A46C-C490-60E8-93057E79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Natural vs. non-natural images</a:t>
            </a:r>
          </a:p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Faces vs. other natural scenes</a:t>
            </a:r>
          </a:p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Optimizing image preprocessing</a:t>
            </a:r>
          </a:p>
          <a:p>
            <a:pPr algn="l" rtl="0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Implementing color</a:t>
            </a:r>
            <a:endParaRPr lang="he-I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1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בחוץ, בניין, עץ, הנעלה&#10;&#10;התיאור נוצר באופן אוטומטי">
            <a:extLst>
              <a:ext uri="{FF2B5EF4-FFF2-40B4-BE49-F238E27FC236}">
                <a16:creationId xmlns:a16="http://schemas.microsoft.com/office/drawing/2014/main" id="{FD83106E-A3C3-B7DB-DB3A-9518E04CB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80252"/>
            <a:ext cx="6096000" cy="3810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Interesting Discoveries and Future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תמונה 5" descr="תמונה שמכילה טקסט, שרטוט, שחור ולבן, מונוכרום&#10;&#10;התיאור נוצר באופן אוטומטי">
            <a:extLst>
              <a:ext uri="{FF2B5EF4-FFF2-40B4-BE49-F238E27FC236}">
                <a16:creationId xmlns:a16="http://schemas.microsoft.com/office/drawing/2014/main" id="{58293EC6-C567-1E7A-71AD-778EC9766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3" t="13116" r="15445" b="11630"/>
          <a:stretch/>
        </p:blipFill>
        <p:spPr>
          <a:xfrm>
            <a:off x="4004109" y="2093956"/>
            <a:ext cx="4183781" cy="35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Art and Computers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ED87E2-F8F8-9FE0-F6EB-6A864133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8572"/>
            <a:ext cx="4322549" cy="288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3240BAE-EE60-9B7C-B3E4-DCA53F0F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00" y="2832865"/>
            <a:ext cx="5120000" cy="288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A36F82E-6473-FA85-AB92-770CABFC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00" y="3542960"/>
            <a:ext cx="2880000" cy="288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Inspiration and Motivation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תמונה 4" descr="תמונה שמכילה אדם, קיר, בתוך מבנה&#10;&#10;התיאור נוצר באופן אוטומטי">
            <a:extLst>
              <a:ext uri="{FF2B5EF4-FFF2-40B4-BE49-F238E27FC236}">
                <a16:creationId xmlns:a16="http://schemas.microsoft.com/office/drawing/2014/main" id="{C13089E0-1770-A045-4AF5-825363799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53" y="1854670"/>
            <a:ext cx="7666894" cy="432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790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Inspiration and Motivation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B17139E-9D4E-96DB-0D15-FD48DAD0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06" y="1958701"/>
            <a:ext cx="4409090" cy="4409090"/>
          </a:xfrm>
          <a:prstGeom prst="rect">
            <a:avLst/>
          </a:prstGeom>
        </p:spPr>
      </p:pic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4D48189A-DDC8-C86C-7178-5AA3F2AF410C}"/>
              </a:ext>
            </a:extLst>
          </p:cNvPr>
          <p:cNvGrpSpPr/>
          <p:nvPr/>
        </p:nvGrpSpPr>
        <p:grpSpPr>
          <a:xfrm rot="1584933">
            <a:off x="4508429" y="1586116"/>
            <a:ext cx="6492364" cy="4274824"/>
            <a:chOff x="5104998" y="1577493"/>
            <a:chExt cx="6492364" cy="4274824"/>
          </a:xfrm>
        </p:grpSpPr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1BA484BB-9AE7-2851-5977-2D9A42B394CA}"/>
                </a:ext>
              </a:extLst>
            </p:cNvPr>
            <p:cNvSpPr/>
            <p:nvPr/>
          </p:nvSpPr>
          <p:spPr>
            <a:xfrm>
              <a:off x="7560158" y="1577493"/>
              <a:ext cx="4037204" cy="4037204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אליפסה 7">
              <a:extLst>
                <a:ext uri="{FF2B5EF4-FFF2-40B4-BE49-F238E27FC236}">
                  <a16:creationId xmlns:a16="http://schemas.microsoft.com/office/drawing/2014/main" id="{10C19477-A225-B974-B37A-4445E138372D}"/>
                </a:ext>
              </a:extLst>
            </p:cNvPr>
            <p:cNvSpPr/>
            <p:nvPr/>
          </p:nvSpPr>
          <p:spPr>
            <a:xfrm>
              <a:off x="5104998" y="5567733"/>
              <a:ext cx="284584" cy="28458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cxnSp>
          <p:nvCxnSpPr>
            <p:cNvPr id="10" name="מחבר ישר 9">
              <a:extLst>
                <a:ext uri="{FF2B5EF4-FFF2-40B4-BE49-F238E27FC236}">
                  <a16:creationId xmlns:a16="http://schemas.microsoft.com/office/drawing/2014/main" id="{F5740EB7-CCAA-267C-50BE-A5DF8D20FC10}"/>
                </a:ext>
              </a:extLst>
            </p:cNvPr>
            <p:cNvCxnSpPr>
              <a:cxnSpLocks/>
              <a:stCxn id="5" idx="1"/>
              <a:endCxn id="8" idx="1"/>
            </p:cNvCxnSpPr>
            <p:nvPr/>
          </p:nvCxnSpPr>
          <p:spPr>
            <a:xfrm flipH="1">
              <a:off x="5146674" y="2168728"/>
              <a:ext cx="3004719" cy="34406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31D42386-E88F-93C4-D568-631F40CE1F49}"/>
                </a:ext>
              </a:extLst>
            </p:cNvPr>
            <p:cNvCxnSpPr>
              <a:cxnSpLocks/>
              <a:stCxn id="5" idx="4"/>
              <a:endCxn id="8" idx="4"/>
            </p:cNvCxnSpPr>
            <p:nvPr/>
          </p:nvCxnSpPr>
          <p:spPr>
            <a:xfrm flipH="1">
              <a:off x="5247290" y="5614697"/>
              <a:ext cx="4331470" cy="23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856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Task Description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תמונה 3" descr="תמונה שמכילה עיגול, דפוס&#10;&#10;התיאור נוצר באופן אוטומטי">
            <a:extLst>
              <a:ext uri="{FF2B5EF4-FFF2-40B4-BE49-F238E27FC236}">
                <a16:creationId xmlns:a16="http://schemas.microsoft.com/office/drawing/2014/main" id="{D04FB9EE-9A66-8579-CCD3-D08475046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4" y="2516848"/>
            <a:ext cx="2911152" cy="2880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FCECA73-ED1A-6B63-9FE5-A97FB3867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0"/>
          <a:stretch/>
        </p:blipFill>
        <p:spPr bwMode="auto">
          <a:xfrm>
            <a:off x="479574" y="2516848"/>
            <a:ext cx="299549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DC994C-F721-9A97-76D2-445D2A3B0F3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884183" y="2516848"/>
            <a:ext cx="2962569" cy="2880000"/>
          </a:xfrm>
          <a:prstGeom prst="rect">
            <a:avLst/>
          </a:prstGeom>
        </p:spPr>
      </p:pic>
      <p:sp>
        <p:nvSpPr>
          <p:cNvPr id="3" name="סימן חיבור 2">
            <a:extLst>
              <a:ext uri="{FF2B5EF4-FFF2-40B4-BE49-F238E27FC236}">
                <a16:creationId xmlns:a16="http://schemas.microsoft.com/office/drawing/2014/main" id="{71144CC9-9726-BA87-A1DF-8BBE8AA9FCBF}"/>
              </a:ext>
            </a:extLst>
          </p:cNvPr>
          <p:cNvSpPr/>
          <p:nvPr/>
        </p:nvSpPr>
        <p:spPr>
          <a:xfrm>
            <a:off x="3713835" y="3538293"/>
            <a:ext cx="837110" cy="837110"/>
          </a:xfrm>
          <a:prstGeom prst="mathPlus">
            <a:avLst>
              <a:gd name="adj1" fmla="val 27217"/>
            </a:avLst>
          </a:prstGeom>
          <a:solidFill>
            <a:srgbClr val="24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8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C45ED17B-6ADA-7AB3-FD31-0728BCE4D5EB}"/>
              </a:ext>
            </a:extLst>
          </p:cNvPr>
          <p:cNvSpPr/>
          <p:nvPr/>
        </p:nvSpPr>
        <p:spPr>
          <a:xfrm>
            <a:off x="7939635" y="3625303"/>
            <a:ext cx="837455" cy="663090"/>
          </a:xfrm>
          <a:prstGeom prst="rightArrow">
            <a:avLst/>
          </a:prstGeom>
          <a:solidFill>
            <a:srgbClr val="24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8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59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Approach and Concepts 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4D01C57-7DAD-3F82-E3F8-40F8F589FD3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767524" y="1690688"/>
            <a:ext cx="4494033" cy="4368781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C386F1C8-9A3E-C2BE-523A-380279176A94}"/>
              </a:ext>
            </a:extLst>
          </p:cNvPr>
          <p:cNvCxnSpPr>
            <a:cxnSpLocks/>
          </p:cNvCxnSpPr>
          <p:nvPr/>
        </p:nvCxnSpPr>
        <p:spPr>
          <a:xfrm flipH="1">
            <a:off x="7318676" y="2310331"/>
            <a:ext cx="2882900" cy="2830512"/>
          </a:xfrm>
          <a:prstGeom prst="straightConnector1">
            <a:avLst/>
          </a:prstGeom>
          <a:ln w="38100">
            <a:solidFill>
              <a:srgbClr val="FF66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עיגול, דפוס&#10;&#10;התיאור נוצר באופן אוטומטי">
            <a:extLst>
              <a:ext uri="{FF2B5EF4-FFF2-40B4-BE49-F238E27FC236}">
                <a16:creationId xmlns:a16="http://schemas.microsoft.com/office/drawing/2014/main" id="{8143556D-6F52-CDC7-E36C-56C22B43B8D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97" y="1815999"/>
            <a:ext cx="4398405" cy="4351338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05152FA5-2871-8646-002E-773FAFB24280}"/>
              </a:ext>
            </a:extLst>
          </p:cNvPr>
          <p:cNvCxnSpPr>
            <a:cxnSpLocks/>
          </p:cNvCxnSpPr>
          <p:nvPr/>
        </p:nvCxnSpPr>
        <p:spPr>
          <a:xfrm flipH="1">
            <a:off x="1651000" y="2306537"/>
            <a:ext cx="2882900" cy="2830512"/>
          </a:xfrm>
          <a:prstGeom prst="straightConnector1">
            <a:avLst/>
          </a:prstGeom>
          <a:ln w="38100">
            <a:solidFill>
              <a:srgbClr val="FF66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2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Approach and Concepts 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A8E97768-8B6F-358D-6C9B-ADE52E3A5A6F}"/>
                  </a:ext>
                </a:extLst>
              </p:cNvPr>
              <p:cNvSpPr txBox="1"/>
              <p:nvPr/>
            </p:nvSpPr>
            <p:spPr>
              <a:xfrm>
                <a:off x="2100798" y="2952063"/>
                <a:ext cx="7990403" cy="1658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limLow>
                        <m:limLow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sz="4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argmin</m:t>
                          </m:r>
                        </m:e>
                        <m:lim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𝒩</m:t>
                          </m:r>
                        </m:lim>
                      </m:limLow>
                      <m:f>
                        <m:f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0" lang="en-US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e-IL" sz="4000" dirty="0"/>
              </a:p>
            </p:txBody>
          </p:sp>
        </mc:Choice>
        <mc:Fallback xmlns=""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A8E97768-8B6F-358D-6C9B-ADE52E3A5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98" y="2952063"/>
                <a:ext cx="7990403" cy="1658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12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Approach and Concepts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תמונה 2" descr="תמונה שמכילה עיגול, דפוס&#10;&#10;התיאור נוצר באופן אוטומטי">
            <a:extLst>
              <a:ext uri="{FF2B5EF4-FFF2-40B4-BE49-F238E27FC236}">
                <a16:creationId xmlns:a16="http://schemas.microsoft.com/office/drawing/2014/main" id="{045C3D1F-0AC4-5690-F4E6-30A013D8626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97" y="1827323"/>
            <a:ext cx="4398405" cy="4351338"/>
          </a:xfrm>
          <a:prstGeom prst="rect">
            <a:avLst/>
          </a:prstGeom>
        </p:spPr>
      </p:pic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60FB0F87-8BB3-D925-D3E0-EFC012E5281E}"/>
              </a:ext>
            </a:extLst>
          </p:cNvPr>
          <p:cNvSpPr txBox="1"/>
          <p:nvPr/>
        </p:nvSpPr>
        <p:spPr>
          <a:xfrm>
            <a:off x="7228593" y="1627987"/>
            <a:ext cx="861133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q*</a:t>
            </a:r>
            <a:endParaRPr lang="he-IL" sz="44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3C43B49F-7C81-27A8-F5AE-EBFAA1CDF161}"/>
              </a:ext>
            </a:extLst>
          </p:cNvPr>
          <p:cNvSpPr txBox="1"/>
          <p:nvPr/>
        </p:nvSpPr>
        <p:spPr>
          <a:xfrm>
            <a:off x="3904150" y="4867486"/>
            <a:ext cx="522900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b="1" dirty="0">
                <a:latin typeface="Source Code Pro" panose="020B0509030403020204" pitchFamily="49" charset="0"/>
                <a:ea typeface="Source Code Pro" panose="020B0509030403020204" pitchFamily="49" charset="0"/>
              </a:rPr>
              <a:t>p</a:t>
            </a:r>
            <a:endParaRPr lang="he-IL" sz="44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7E674CE9-F16E-C5F8-C939-2EEA00DF6894}"/>
              </a:ext>
            </a:extLst>
          </p:cNvPr>
          <p:cNvCxnSpPr>
            <a:cxnSpLocks/>
          </p:cNvCxnSpPr>
          <p:nvPr/>
        </p:nvCxnSpPr>
        <p:spPr>
          <a:xfrm flipH="1">
            <a:off x="4394200" y="2317861"/>
            <a:ext cx="2882900" cy="28305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855B48C9-34D4-6654-DBB7-5F2E0279369D}"/>
              </a:ext>
            </a:extLst>
          </p:cNvPr>
          <p:cNvCxnSpPr>
            <a:cxnSpLocks/>
          </p:cNvCxnSpPr>
          <p:nvPr/>
        </p:nvCxnSpPr>
        <p:spPr>
          <a:xfrm flipH="1">
            <a:off x="4394200" y="2023533"/>
            <a:ext cx="2232808" cy="312285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C2A657A4-0A9B-5D88-A748-161D0011365B}"/>
              </a:ext>
            </a:extLst>
          </p:cNvPr>
          <p:cNvCxnSpPr>
            <a:cxnSpLocks/>
          </p:cNvCxnSpPr>
          <p:nvPr/>
        </p:nvCxnSpPr>
        <p:spPr>
          <a:xfrm flipH="1">
            <a:off x="4412024" y="2895600"/>
            <a:ext cx="3411176" cy="22507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5C216D3C-B89A-168D-A29D-6672FE1B2287}"/>
              </a:ext>
            </a:extLst>
          </p:cNvPr>
          <p:cNvCxnSpPr>
            <a:cxnSpLocks/>
          </p:cNvCxnSpPr>
          <p:nvPr/>
        </p:nvCxnSpPr>
        <p:spPr>
          <a:xfrm flipH="1">
            <a:off x="4394200" y="4572000"/>
            <a:ext cx="3657600" cy="57438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A301D1AB-5203-0BC9-C59C-F56CDF845CFF}"/>
              </a:ext>
            </a:extLst>
          </p:cNvPr>
          <p:cNvCxnSpPr>
            <a:cxnSpLocks/>
          </p:cNvCxnSpPr>
          <p:nvPr/>
        </p:nvCxnSpPr>
        <p:spPr>
          <a:xfrm flipH="1">
            <a:off x="4394200" y="3803650"/>
            <a:ext cx="3752850" cy="134273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E65A45A4-34CA-06F1-EF38-1E9771093AD9}"/>
              </a:ext>
            </a:extLst>
          </p:cNvPr>
          <p:cNvSpPr/>
          <p:nvPr/>
        </p:nvSpPr>
        <p:spPr>
          <a:xfrm>
            <a:off x="4329187" y="5128927"/>
            <a:ext cx="78073" cy="78073"/>
          </a:xfrm>
          <a:prstGeom prst="ellipse">
            <a:avLst/>
          </a:prstGeom>
          <a:ln w="38100">
            <a:solidFill>
              <a:srgbClr val="FF663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86273432-F33E-7CA6-F5A2-13C5F1BBD275}"/>
              </a:ext>
            </a:extLst>
          </p:cNvPr>
          <p:cNvSpPr/>
          <p:nvPr/>
        </p:nvSpPr>
        <p:spPr>
          <a:xfrm>
            <a:off x="7257974" y="2256058"/>
            <a:ext cx="78073" cy="78073"/>
          </a:xfrm>
          <a:prstGeom prst="ellipse">
            <a:avLst/>
          </a:prstGeom>
          <a:ln w="38100">
            <a:solidFill>
              <a:srgbClr val="FF663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45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58E066-7ECB-4BAE-0145-EDA88AA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Algorithm and Workflow</a:t>
            </a:r>
            <a:endParaRPr lang="he-IL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4660ADD1-887C-2894-2530-3E6295A1A991}"/>
              </a:ext>
            </a:extLst>
          </p:cNvPr>
          <p:cNvSpPr/>
          <p:nvPr/>
        </p:nvSpPr>
        <p:spPr>
          <a:xfrm>
            <a:off x="2397055" y="1866899"/>
            <a:ext cx="7841005" cy="423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StrandSequence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(Image, Nails, t, alpha):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1: Sequence ← ().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2: Choose some arbitrary initial nail p.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3: do {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4:   s ← </a:t>
            </a:r>
            <a:r>
              <a:rPr lang="en-US" sz="2400" dirty="0" err="1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darkestStrand</a:t>
            </a: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(p, Nails, Image).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5:   Image[s] ← Image[s] + t.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6:   </a:t>
            </a:r>
            <a:r>
              <a:rPr lang="en-US" sz="2400" dirty="0" err="1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Sequence.append</a:t>
            </a: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(s).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7:   p ← </a:t>
            </a:r>
            <a:r>
              <a:rPr lang="en-US" sz="2400" dirty="0" err="1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s.otherNail</a:t>
            </a: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(p).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8: }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 9: while (mean(s) &lt; alpha).</a:t>
            </a:r>
          </a:p>
          <a:p>
            <a:pPr marL="0" marR="0" lvl="0" indent="0" algn="l" defTabSz="43195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Fira Code" panose="020B0809050000020004" pitchFamily="49" charset="0"/>
              </a:rPr>
              <a:t>10: return Sequence.</a:t>
            </a:r>
          </a:p>
        </p:txBody>
      </p:sp>
    </p:spTree>
    <p:extLst>
      <p:ext uri="{BB962C8B-B14F-4D97-AF65-F5344CB8AC3E}">
        <p14:creationId xmlns:p14="http://schemas.microsoft.com/office/powerpoint/2010/main" val="189014658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335</Words>
  <Application>Microsoft Office PowerPoint</Application>
  <PresentationFormat>מסך רחב</PresentationFormat>
  <Paragraphs>60</Paragraphs>
  <Slides>16</Slides>
  <Notes>8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Source Code Pro</vt:lpstr>
      <vt:lpstr>Source Sans Pro</vt:lpstr>
      <vt:lpstr>ערכת נושא Office</vt:lpstr>
      <vt:lpstr>Computational Art:  Robotic Picture Weaving</vt:lpstr>
      <vt:lpstr>Art and Computers</vt:lpstr>
      <vt:lpstr>Inspiration and Motivation</vt:lpstr>
      <vt:lpstr>Inspiration and Motivation</vt:lpstr>
      <vt:lpstr>Task Description</vt:lpstr>
      <vt:lpstr>Approach and Concepts </vt:lpstr>
      <vt:lpstr>Approach and Concepts </vt:lpstr>
      <vt:lpstr>Approach and Concepts</vt:lpstr>
      <vt:lpstr>Algorithm and Workflow</vt:lpstr>
      <vt:lpstr>Results</vt:lpstr>
      <vt:lpstr>Results</vt:lpstr>
      <vt:lpstr>Results</vt:lpstr>
      <vt:lpstr>Robotic Implementation</vt:lpstr>
      <vt:lpstr>Robotic Implementation</vt:lpstr>
      <vt:lpstr>Interesting Discoveries and Future</vt:lpstr>
      <vt:lpstr>Interesting Discoveries and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Art:  Robotic Picture Weaving</dc:title>
  <dc:creator>gurshalevelkin@gmail.com</dc:creator>
  <cp:lastModifiedBy>gurshalevelkin@gmail.com</cp:lastModifiedBy>
  <cp:revision>58</cp:revision>
  <dcterms:created xsi:type="dcterms:W3CDTF">2023-06-06T15:18:57Z</dcterms:created>
  <dcterms:modified xsi:type="dcterms:W3CDTF">2023-06-11T15:48:15Z</dcterms:modified>
</cp:coreProperties>
</file>